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6"/>
  </p:notesMasterIdLst>
  <p:handoutMasterIdLst>
    <p:handoutMasterId r:id="rId57"/>
  </p:handoutMasterIdLst>
  <p:sldIdLst>
    <p:sldId id="409" r:id="rId2"/>
    <p:sldId id="446"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448" r:id="rId22"/>
    <p:sldId id="384" r:id="rId23"/>
    <p:sldId id="386" r:id="rId24"/>
    <p:sldId id="390" r:id="rId25"/>
    <p:sldId id="391" r:id="rId26"/>
    <p:sldId id="392" r:id="rId27"/>
    <p:sldId id="388" r:id="rId28"/>
    <p:sldId id="425" r:id="rId29"/>
    <p:sldId id="426" r:id="rId30"/>
    <p:sldId id="395" r:id="rId31"/>
    <p:sldId id="447" r:id="rId32"/>
    <p:sldId id="402" r:id="rId33"/>
    <p:sldId id="403" r:id="rId34"/>
    <p:sldId id="398" r:id="rId35"/>
    <p:sldId id="404" r:id="rId36"/>
    <p:sldId id="405" r:id="rId37"/>
    <p:sldId id="449" r:id="rId38"/>
    <p:sldId id="407" r:id="rId39"/>
    <p:sldId id="414" r:id="rId40"/>
    <p:sldId id="417" r:id="rId41"/>
    <p:sldId id="416" r:id="rId42"/>
    <p:sldId id="418" r:id="rId43"/>
    <p:sldId id="419" r:id="rId44"/>
    <p:sldId id="450" r:id="rId45"/>
    <p:sldId id="451" r:id="rId46"/>
    <p:sldId id="420" r:id="rId47"/>
    <p:sldId id="421" r:id="rId48"/>
    <p:sldId id="422" r:id="rId49"/>
    <p:sldId id="423" r:id="rId50"/>
    <p:sldId id="436" r:id="rId51"/>
    <p:sldId id="427" r:id="rId52"/>
    <p:sldId id="437" r:id="rId53"/>
    <p:sldId id="438" r:id="rId54"/>
    <p:sldId id="383"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2D34"/>
    <a:srgbClr val="C0C0C0"/>
    <a:srgbClr val="00B050"/>
    <a:srgbClr val="AAB5CA"/>
    <a:srgbClr val="000000"/>
    <a:srgbClr val="A20000"/>
    <a:srgbClr val="9A0000"/>
    <a:srgbClr val="B00000"/>
    <a:srgbClr val="FFCE33"/>
    <a:srgbClr val="FFD4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9213" autoAdjust="0"/>
  </p:normalViewPr>
  <p:slideViewPr>
    <p:cSldViewPr snapToGrid="0">
      <p:cViewPr>
        <p:scale>
          <a:sx n="103" d="100"/>
          <a:sy n="103" d="100"/>
        </p:scale>
        <p:origin x="-1832" y="-22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nahider:Git:Presentations:Software%20Debt_CAS2014: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0305555555555556"/>
          <c:y val="0.039426523297491"/>
          <c:w val="0.938888888888889"/>
          <c:h val="0.0716559293724648"/>
        </c:manualLayout>
      </c:layout>
      <c:lineChart>
        <c:grouping val="standard"/>
        <c:varyColors val="0"/>
        <c:ser>
          <c:idx val="0"/>
          <c:order val="0"/>
          <c:tx>
            <c:v>Serie</c:v>
          </c:tx>
          <c:spPr>
            <a:ln w="57150" cmpd="sng"/>
          </c:spPr>
          <c:marker>
            <c:spPr>
              <a:ln w="57150" cmpd="sng"/>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42005.0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128458808"/>
        <c:axId val="2128011480"/>
      </c:lineChart>
      <c:dateAx>
        <c:axId val="2128458808"/>
        <c:scaling>
          <c:orientation val="minMax"/>
        </c:scaling>
        <c:delete val="0"/>
        <c:axPos val="b"/>
        <c:numFmt formatCode="mmmm\ \-\ yyyy;@" sourceLinked="0"/>
        <c:majorTickMark val="none"/>
        <c:minorTickMark val="none"/>
        <c:tickLblPos val="nextTo"/>
        <c:spPr>
          <a:ln>
            <a:noFill/>
          </a:ln>
        </c:spPr>
        <c:txPr>
          <a:bodyPr/>
          <a:lstStyle/>
          <a:p>
            <a:pPr>
              <a:defRPr sz="1800" baseline="0">
                <a:solidFill>
                  <a:srgbClr val="394147"/>
                </a:solidFill>
              </a:defRPr>
            </a:pPr>
            <a:endParaRPr lang="en-US"/>
          </a:p>
        </c:txPr>
        <c:crossAx val="2128011480"/>
        <c:crosses val="autoZero"/>
        <c:auto val="0"/>
        <c:lblOffset val="100"/>
        <c:baseTimeUnit val="months"/>
        <c:majorUnit val="8.0"/>
        <c:majorTimeUnit val="months"/>
      </c:dateAx>
      <c:valAx>
        <c:axId val="2128011480"/>
        <c:scaling>
          <c:orientation val="minMax"/>
        </c:scaling>
        <c:delete val="1"/>
        <c:axPos val="l"/>
        <c:numFmt formatCode="General" sourceLinked="1"/>
        <c:majorTickMark val="none"/>
        <c:minorTickMark val="none"/>
        <c:tickLblPos val="nextTo"/>
        <c:crossAx val="212845880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15386152"/>
        <c:axId val="2115393176"/>
      </c:lineChart>
      <c:catAx>
        <c:axId val="2115386152"/>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2115393176"/>
        <c:crosses val="autoZero"/>
        <c:auto val="1"/>
        <c:lblAlgn val="ctr"/>
        <c:lblOffset val="100"/>
        <c:noMultiLvlLbl val="0"/>
      </c:catAx>
      <c:valAx>
        <c:axId val="2115393176"/>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15386152"/>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333C24-396E-1B43-8E2D-3D80F2204C64}"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s-ES"/>
        </a:p>
      </dgm:t>
    </dgm:pt>
    <dgm:pt modelId="{215E0D80-8ADF-E643-B102-7EF8DAC5C4C0}">
      <dgm:prSet phldrT="[Text]"/>
      <dgm:spPr>
        <a:solidFill>
          <a:srgbClr val="A22D34"/>
        </a:solidFill>
      </dgm:spPr>
      <dgm:t>
        <a:bodyPr/>
        <a:lstStyle/>
        <a:p>
          <a:r>
            <a:rPr lang="es-ES" dirty="0" smtClean="0">
              <a:solidFill>
                <a:srgbClr val="C0C0C0"/>
              </a:solidFill>
            </a:rPr>
            <a:t> </a:t>
          </a:r>
          <a:endParaRPr lang="es-ES" dirty="0">
            <a:solidFill>
              <a:srgbClr val="C0C0C0"/>
            </a:solidFill>
          </a:endParaRPr>
        </a:p>
      </dgm:t>
    </dgm:pt>
    <dgm:pt modelId="{2D90E004-D46B-F742-990D-124A139F2B38}" type="parTrans" cxnId="{471C1DF3-D579-AC4C-99C6-AEFEABB2F0B4}">
      <dgm:prSet/>
      <dgm:spPr/>
      <dgm:t>
        <a:bodyPr/>
        <a:lstStyle/>
        <a:p>
          <a:endParaRPr lang="es-ES"/>
        </a:p>
      </dgm:t>
    </dgm:pt>
    <dgm:pt modelId="{3811DB7B-E1C2-0640-8150-B0AE55F984C4}" type="sibTrans" cxnId="{471C1DF3-D579-AC4C-99C6-AEFEABB2F0B4}">
      <dgm:prSet/>
      <dgm:spPr/>
      <dgm:t>
        <a:bodyPr/>
        <a:lstStyle/>
        <a:p>
          <a:endParaRPr lang="es-ES"/>
        </a:p>
      </dgm:t>
    </dgm:pt>
    <dgm:pt modelId="{98EF33AD-1103-2043-80A7-96A4FB17B04B}">
      <dgm:prSet phldrT="[Text]"/>
      <dgm:spPr>
        <a:solidFill>
          <a:srgbClr val="A22D34"/>
        </a:solidFill>
      </dgm:spPr>
      <dgm:t>
        <a:bodyPr/>
        <a:lstStyle/>
        <a:p>
          <a:r>
            <a:rPr lang="es-ES" dirty="0" smtClean="0">
              <a:solidFill>
                <a:srgbClr val="C0C0C0"/>
              </a:solidFill>
            </a:rPr>
            <a:t> </a:t>
          </a:r>
          <a:endParaRPr lang="es-ES" dirty="0">
            <a:solidFill>
              <a:srgbClr val="C0C0C0"/>
            </a:solidFill>
          </a:endParaRPr>
        </a:p>
      </dgm:t>
    </dgm:pt>
    <dgm:pt modelId="{BA54B706-8E59-2644-AA5C-4482EE17AEC1}" type="parTrans" cxnId="{D018600C-074F-824A-BEAA-BD48BB196401}">
      <dgm:prSet/>
      <dgm:spPr/>
      <dgm:t>
        <a:bodyPr/>
        <a:lstStyle/>
        <a:p>
          <a:endParaRPr lang="es-ES"/>
        </a:p>
      </dgm:t>
    </dgm:pt>
    <dgm:pt modelId="{BD683F4B-A38A-F246-9D75-26FD95F17236}" type="sibTrans" cxnId="{D018600C-074F-824A-BEAA-BD48BB196401}">
      <dgm:prSet/>
      <dgm:spPr/>
      <dgm:t>
        <a:bodyPr/>
        <a:lstStyle/>
        <a:p>
          <a:endParaRPr lang="es-ES"/>
        </a:p>
      </dgm:t>
    </dgm:pt>
    <dgm:pt modelId="{4D63BB68-34D4-1B4E-BB86-F7FF3651362C}">
      <dgm:prSet phldrT="[Text]"/>
      <dgm:spPr>
        <a:solidFill>
          <a:srgbClr val="A22D34"/>
        </a:solidFill>
      </dgm:spPr>
      <dgm:t>
        <a:bodyPr/>
        <a:lstStyle/>
        <a:p>
          <a:r>
            <a:rPr lang="es-ES" dirty="0" smtClean="0">
              <a:solidFill>
                <a:srgbClr val="C0C0C0"/>
              </a:solidFill>
            </a:rPr>
            <a:t> </a:t>
          </a:r>
          <a:endParaRPr lang="es-ES" dirty="0">
            <a:solidFill>
              <a:srgbClr val="C0C0C0"/>
            </a:solidFill>
          </a:endParaRPr>
        </a:p>
      </dgm:t>
    </dgm:pt>
    <dgm:pt modelId="{459BEBA6-E7F7-D54F-9C5D-71E6D4BC5D84}" type="parTrans" cxnId="{D1196173-CB4D-584B-AC07-8657684C39F5}">
      <dgm:prSet/>
      <dgm:spPr/>
      <dgm:t>
        <a:bodyPr/>
        <a:lstStyle/>
        <a:p>
          <a:endParaRPr lang="es-ES"/>
        </a:p>
      </dgm:t>
    </dgm:pt>
    <dgm:pt modelId="{A2208408-29C0-674B-A3A6-D31206F48738}" type="sibTrans" cxnId="{D1196173-CB4D-584B-AC07-8657684C39F5}">
      <dgm:prSet/>
      <dgm:spPr/>
      <dgm:t>
        <a:bodyPr/>
        <a:lstStyle/>
        <a:p>
          <a:endParaRPr lang="es-ES"/>
        </a:p>
      </dgm:t>
    </dgm:pt>
    <dgm:pt modelId="{5B6C25DD-2B79-134F-BC28-791443F5D148}">
      <dgm:prSet phldrT="[Text]"/>
      <dgm:spPr>
        <a:solidFill>
          <a:srgbClr val="A22D34"/>
        </a:solidFill>
      </dgm:spPr>
      <dgm:t>
        <a:bodyPr/>
        <a:lstStyle/>
        <a:p>
          <a:r>
            <a:rPr lang="es-ES" smtClean="0">
              <a:solidFill>
                <a:srgbClr val="C0C0C0"/>
              </a:solidFill>
            </a:rPr>
            <a:t> </a:t>
          </a:r>
          <a:endParaRPr lang="es-ES" dirty="0">
            <a:solidFill>
              <a:srgbClr val="C0C0C0"/>
            </a:solidFill>
          </a:endParaRPr>
        </a:p>
      </dgm:t>
    </dgm:pt>
    <dgm:pt modelId="{52C62C0C-21A4-FD45-B931-45B1C798CA7E}" type="parTrans" cxnId="{BF0F0511-21BA-A645-8DE7-347549A1763B}">
      <dgm:prSet/>
      <dgm:spPr/>
      <dgm:t>
        <a:bodyPr/>
        <a:lstStyle/>
        <a:p>
          <a:endParaRPr lang="es-ES"/>
        </a:p>
      </dgm:t>
    </dgm:pt>
    <dgm:pt modelId="{C735B60B-5587-DA43-9925-58B4D84C78D6}" type="sibTrans" cxnId="{BF0F0511-21BA-A645-8DE7-347549A1763B}">
      <dgm:prSet/>
      <dgm:spPr/>
      <dgm:t>
        <a:bodyPr/>
        <a:lstStyle/>
        <a:p>
          <a:endParaRPr lang="es-ES"/>
        </a:p>
      </dgm:t>
    </dgm:pt>
    <dgm:pt modelId="{D34B9757-EE9C-484A-AF63-62805FA558B3}">
      <dgm:prSet phldrT="[Text]"/>
      <dgm:spPr>
        <a:solidFill>
          <a:srgbClr val="A22D34"/>
        </a:solidFill>
      </dgm:spPr>
      <dgm:t>
        <a:bodyPr/>
        <a:lstStyle/>
        <a:p>
          <a:r>
            <a:rPr lang="es-ES" dirty="0" smtClean="0">
              <a:solidFill>
                <a:srgbClr val="C0C0C0"/>
              </a:solidFill>
            </a:rPr>
            <a:t> </a:t>
          </a:r>
          <a:endParaRPr lang="es-ES" dirty="0">
            <a:solidFill>
              <a:srgbClr val="C0C0C0"/>
            </a:solidFill>
          </a:endParaRPr>
        </a:p>
      </dgm:t>
    </dgm:pt>
    <dgm:pt modelId="{83D2EF89-E69A-E847-A07A-6D131C9C124B}" type="parTrans" cxnId="{6FAEC007-E6D6-174C-8834-5B4BCE7831FD}">
      <dgm:prSet/>
      <dgm:spPr/>
      <dgm:t>
        <a:bodyPr/>
        <a:lstStyle/>
        <a:p>
          <a:endParaRPr lang="es-ES"/>
        </a:p>
      </dgm:t>
    </dgm:pt>
    <dgm:pt modelId="{ACBAD19B-2E29-114F-92C3-D2FD700D6E59}" type="sibTrans" cxnId="{6FAEC007-E6D6-174C-8834-5B4BCE7831FD}">
      <dgm:prSet/>
      <dgm:spPr/>
      <dgm:t>
        <a:bodyPr/>
        <a:lstStyle/>
        <a:p>
          <a:endParaRPr lang="es-ES"/>
        </a:p>
      </dgm:t>
    </dgm:pt>
    <dgm:pt modelId="{F531D6B5-CD17-474B-A2CD-B666C97023C8}" type="pres">
      <dgm:prSet presAssocID="{C5333C24-396E-1B43-8E2D-3D80F2204C64}" presName="cycle" presStyleCnt="0">
        <dgm:presLayoutVars>
          <dgm:dir/>
          <dgm:resizeHandles val="exact"/>
        </dgm:presLayoutVars>
      </dgm:prSet>
      <dgm:spPr/>
    </dgm:pt>
    <dgm:pt modelId="{C5B4202A-C297-3347-8978-24FA86DA3C7A}" type="pres">
      <dgm:prSet presAssocID="{215E0D80-8ADF-E643-B102-7EF8DAC5C4C0}" presName="node" presStyleLbl="node1" presStyleIdx="0" presStyleCnt="5" custScaleX="74990" custScaleY="74990">
        <dgm:presLayoutVars>
          <dgm:bulletEnabled val="1"/>
        </dgm:presLayoutVars>
      </dgm:prSet>
      <dgm:spPr/>
    </dgm:pt>
    <dgm:pt modelId="{220BC106-8646-854C-A4E8-340D882F324D}" type="pres">
      <dgm:prSet presAssocID="{3811DB7B-E1C2-0640-8150-B0AE55F984C4}" presName="sibTrans" presStyleLbl="sibTrans2D1" presStyleIdx="0" presStyleCnt="5"/>
      <dgm:spPr/>
    </dgm:pt>
    <dgm:pt modelId="{6063C8E6-A536-1743-A490-AD6457C28DF3}" type="pres">
      <dgm:prSet presAssocID="{3811DB7B-E1C2-0640-8150-B0AE55F984C4}" presName="connectorText" presStyleLbl="sibTrans2D1" presStyleIdx="0" presStyleCnt="5"/>
      <dgm:spPr/>
    </dgm:pt>
    <dgm:pt modelId="{34653D66-AC42-8C49-8406-58D2F9A5D857}" type="pres">
      <dgm:prSet presAssocID="{98EF33AD-1103-2043-80A7-96A4FB17B04B}" presName="node" presStyleLbl="node1" presStyleIdx="1" presStyleCnt="5" custScaleX="74990" custScaleY="74990" custRadScaleRad="101277" custRadScaleInc="652">
        <dgm:presLayoutVars>
          <dgm:bulletEnabled val="1"/>
        </dgm:presLayoutVars>
      </dgm:prSet>
      <dgm:spPr/>
    </dgm:pt>
    <dgm:pt modelId="{91052A97-5028-774F-9D22-43406EA286F4}" type="pres">
      <dgm:prSet presAssocID="{BD683F4B-A38A-F246-9D75-26FD95F17236}" presName="sibTrans" presStyleLbl="sibTrans2D1" presStyleIdx="1" presStyleCnt="5"/>
      <dgm:spPr/>
    </dgm:pt>
    <dgm:pt modelId="{BB5B4C58-2942-4A44-8ED8-2F9E99C17664}" type="pres">
      <dgm:prSet presAssocID="{BD683F4B-A38A-F246-9D75-26FD95F17236}" presName="connectorText" presStyleLbl="sibTrans2D1" presStyleIdx="1" presStyleCnt="5"/>
      <dgm:spPr/>
    </dgm:pt>
    <dgm:pt modelId="{479923CB-868F-C546-B0A7-86B76B023E63}" type="pres">
      <dgm:prSet presAssocID="{4D63BB68-34D4-1B4E-BB86-F7FF3651362C}" presName="node" presStyleLbl="node1" presStyleIdx="2" presStyleCnt="5" custScaleX="74990" custScaleY="74990" custRadScaleRad="100795" custRadScaleInc="-1715">
        <dgm:presLayoutVars>
          <dgm:bulletEnabled val="1"/>
        </dgm:presLayoutVars>
      </dgm:prSet>
      <dgm:spPr/>
    </dgm:pt>
    <dgm:pt modelId="{A88CFC23-B9C4-F843-94A4-EDB6836D6FA9}" type="pres">
      <dgm:prSet presAssocID="{A2208408-29C0-674B-A3A6-D31206F48738}" presName="sibTrans" presStyleLbl="sibTrans2D1" presStyleIdx="2" presStyleCnt="5"/>
      <dgm:spPr/>
    </dgm:pt>
    <dgm:pt modelId="{AE37B6C9-5184-CF47-9F47-5C75346C3A45}" type="pres">
      <dgm:prSet presAssocID="{A2208408-29C0-674B-A3A6-D31206F48738}" presName="connectorText" presStyleLbl="sibTrans2D1" presStyleIdx="2" presStyleCnt="5"/>
      <dgm:spPr/>
    </dgm:pt>
    <dgm:pt modelId="{E552730B-27B8-AC46-976C-1E97EDBE7572}" type="pres">
      <dgm:prSet presAssocID="{5B6C25DD-2B79-134F-BC28-791443F5D148}" presName="node" presStyleLbl="node1" presStyleIdx="3" presStyleCnt="5" custScaleX="74990" custScaleY="74990" custRadScaleRad="100795" custRadScaleInc="1715">
        <dgm:presLayoutVars>
          <dgm:bulletEnabled val="1"/>
        </dgm:presLayoutVars>
      </dgm:prSet>
      <dgm:spPr/>
    </dgm:pt>
    <dgm:pt modelId="{5C3D030D-5BBC-2248-8DC6-AD1613029280}" type="pres">
      <dgm:prSet presAssocID="{C735B60B-5587-DA43-9925-58B4D84C78D6}" presName="sibTrans" presStyleLbl="sibTrans2D1" presStyleIdx="3" presStyleCnt="5"/>
      <dgm:spPr/>
    </dgm:pt>
    <dgm:pt modelId="{05D7D974-E391-2D4E-9C13-0A8553460D0B}" type="pres">
      <dgm:prSet presAssocID="{C735B60B-5587-DA43-9925-58B4D84C78D6}" presName="connectorText" presStyleLbl="sibTrans2D1" presStyleIdx="3" presStyleCnt="5"/>
      <dgm:spPr/>
    </dgm:pt>
    <dgm:pt modelId="{4D823752-AB46-A64C-A9A8-D16D41AF203D}" type="pres">
      <dgm:prSet presAssocID="{D34B9757-EE9C-484A-AF63-62805FA558B3}" presName="node" presStyleLbl="node1" presStyleIdx="4" presStyleCnt="5" custScaleX="74990" custScaleY="74990" custRadScaleRad="97473" custRadScaleInc="8459">
        <dgm:presLayoutVars>
          <dgm:bulletEnabled val="1"/>
        </dgm:presLayoutVars>
      </dgm:prSet>
      <dgm:spPr/>
    </dgm:pt>
    <dgm:pt modelId="{6670ADB4-D772-2A45-A403-7E6CDFB510BD}" type="pres">
      <dgm:prSet presAssocID="{ACBAD19B-2E29-114F-92C3-D2FD700D6E59}" presName="sibTrans" presStyleLbl="sibTrans2D1" presStyleIdx="4" presStyleCnt="5"/>
      <dgm:spPr/>
    </dgm:pt>
    <dgm:pt modelId="{BC6CE76A-03C0-E444-AB34-9B56A985AE7A}" type="pres">
      <dgm:prSet presAssocID="{ACBAD19B-2E29-114F-92C3-D2FD700D6E59}" presName="connectorText" presStyleLbl="sibTrans2D1" presStyleIdx="4" presStyleCnt="5"/>
      <dgm:spPr/>
    </dgm:pt>
  </dgm:ptLst>
  <dgm:cxnLst>
    <dgm:cxn modelId="{51FF4F69-4BB6-7B47-A162-ACA72ED7A2EA}" type="presOf" srcId="{BD683F4B-A38A-F246-9D75-26FD95F17236}" destId="{91052A97-5028-774F-9D22-43406EA286F4}" srcOrd="0" destOrd="0" presId="urn:microsoft.com/office/officeart/2005/8/layout/cycle2"/>
    <dgm:cxn modelId="{2546738B-0DD5-AB4A-9E5E-83E787878EB4}" type="presOf" srcId="{C735B60B-5587-DA43-9925-58B4D84C78D6}" destId="{05D7D974-E391-2D4E-9C13-0A8553460D0B}" srcOrd="1" destOrd="0" presId="urn:microsoft.com/office/officeart/2005/8/layout/cycle2"/>
    <dgm:cxn modelId="{D1196173-CB4D-584B-AC07-8657684C39F5}" srcId="{C5333C24-396E-1B43-8E2D-3D80F2204C64}" destId="{4D63BB68-34D4-1B4E-BB86-F7FF3651362C}" srcOrd="2" destOrd="0" parTransId="{459BEBA6-E7F7-D54F-9C5D-71E6D4BC5D84}" sibTransId="{A2208408-29C0-674B-A3A6-D31206F48738}"/>
    <dgm:cxn modelId="{BF0F0511-21BA-A645-8DE7-347549A1763B}" srcId="{C5333C24-396E-1B43-8E2D-3D80F2204C64}" destId="{5B6C25DD-2B79-134F-BC28-791443F5D148}" srcOrd="3" destOrd="0" parTransId="{52C62C0C-21A4-FD45-B931-45B1C798CA7E}" sibTransId="{C735B60B-5587-DA43-9925-58B4D84C78D6}"/>
    <dgm:cxn modelId="{FC21A391-5CDA-6C46-BE0F-4F7367FF79DA}" type="presOf" srcId="{A2208408-29C0-674B-A3A6-D31206F48738}" destId="{A88CFC23-B9C4-F843-94A4-EDB6836D6FA9}" srcOrd="0" destOrd="0" presId="urn:microsoft.com/office/officeart/2005/8/layout/cycle2"/>
    <dgm:cxn modelId="{1F112B02-73C0-5040-9A60-890EB90CC1E1}" type="presOf" srcId="{215E0D80-8ADF-E643-B102-7EF8DAC5C4C0}" destId="{C5B4202A-C297-3347-8978-24FA86DA3C7A}" srcOrd="0" destOrd="0" presId="urn:microsoft.com/office/officeart/2005/8/layout/cycle2"/>
    <dgm:cxn modelId="{17C09730-0559-3947-9508-08C4A3666704}" type="presOf" srcId="{3811DB7B-E1C2-0640-8150-B0AE55F984C4}" destId="{220BC106-8646-854C-A4E8-340D882F324D}" srcOrd="0" destOrd="0" presId="urn:microsoft.com/office/officeart/2005/8/layout/cycle2"/>
    <dgm:cxn modelId="{F10E8B4C-57A8-5549-BCAA-25C35E650814}" type="presOf" srcId="{5B6C25DD-2B79-134F-BC28-791443F5D148}" destId="{E552730B-27B8-AC46-976C-1E97EDBE7572}" srcOrd="0" destOrd="0" presId="urn:microsoft.com/office/officeart/2005/8/layout/cycle2"/>
    <dgm:cxn modelId="{9CCD9E8E-01FD-384F-AE25-9453545CE4F7}" type="presOf" srcId="{98EF33AD-1103-2043-80A7-96A4FB17B04B}" destId="{34653D66-AC42-8C49-8406-58D2F9A5D857}" srcOrd="0" destOrd="0" presId="urn:microsoft.com/office/officeart/2005/8/layout/cycle2"/>
    <dgm:cxn modelId="{61D53B08-BE82-D14C-9542-E1E925A45278}" type="presOf" srcId="{BD683F4B-A38A-F246-9D75-26FD95F17236}" destId="{BB5B4C58-2942-4A44-8ED8-2F9E99C17664}" srcOrd="1" destOrd="0" presId="urn:microsoft.com/office/officeart/2005/8/layout/cycle2"/>
    <dgm:cxn modelId="{D97E613E-E9D7-8645-B273-B47D8B3EF625}" type="presOf" srcId="{C735B60B-5587-DA43-9925-58B4D84C78D6}" destId="{5C3D030D-5BBC-2248-8DC6-AD1613029280}" srcOrd="0" destOrd="0" presId="urn:microsoft.com/office/officeart/2005/8/layout/cycle2"/>
    <dgm:cxn modelId="{6CC8B505-81F4-5D48-9321-D5084A6CB3BC}" type="presOf" srcId="{4D63BB68-34D4-1B4E-BB86-F7FF3651362C}" destId="{479923CB-868F-C546-B0A7-86B76B023E63}" srcOrd="0" destOrd="0" presId="urn:microsoft.com/office/officeart/2005/8/layout/cycle2"/>
    <dgm:cxn modelId="{C1FD5F23-6548-CF44-BA59-FBC07B8ABB40}" type="presOf" srcId="{D34B9757-EE9C-484A-AF63-62805FA558B3}" destId="{4D823752-AB46-A64C-A9A8-D16D41AF203D}" srcOrd="0" destOrd="0" presId="urn:microsoft.com/office/officeart/2005/8/layout/cycle2"/>
    <dgm:cxn modelId="{DE7B81A1-0C02-7842-9D4F-64C55BE015D3}" type="presOf" srcId="{ACBAD19B-2E29-114F-92C3-D2FD700D6E59}" destId="{BC6CE76A-03C0-E444-AB34-9B56A985AE7A}" srcOrd="1" destOrd="0" presId="urn:microsoft.com/office/officeart/2005/8/layout/cycle2"/>
    <dgm:cxn modelId="{80231080-9BC8-7D4B-ABAD-A731D92B1002}" type="presOf" srcId="{A2208408-29C0-674B-A3A6-D31206F48738}" destId="{AE37B6C9-5184-CF47-9F47-5C75346C3A45}" srcOrd="1" destOrd="0" presId="urn:microsoft.com/office/officeart/2005/8/layout/cycle2"/>
    <dgm:cxn modelId="{D018600C-074F-824A-BEAA-BD48BB196401}" srcId="{C5333C24-396E-1B43-8E2D-3D80F2204C64}" destId="{98EF33AD-1103-2043-80A7-96A4FB17B04B}" srcOrd="1" destOrd="0" parTransId="{BA54B706-8E59-2644-AA5C-4482EE17AEC1}" sibTransId="{BD683F4B-A38A-F246-9D75-26FD95F17236}"/>
    <dgm:cxn modelId="{6FAEC007-E6D6-174C-8834-5B4BCE7831FD}" srcId="{C5333C24-396E-1B43-8E2D-3D80F2204C64}" destId="{D34B9757-EE9C-484A-AF63-62805FA558B3}" srcOrd="4" destOrd="0" parTransId="{83D2EF89-E69A-E847-A07A-6D131C9C124B}" sibTransId="{ACBAD19B-2E29-114F-92C3-D2FD700D6E59}"/>
    <dgm:cxn modelId="{F7AD63BE-F4E1-EE4E-BF55-B4604FE5F003}" type="presOf" srcId="{C5333C24-396E-1B43-8E2D-3D80F2204C64}" destId="{F531D6B5-CD17-474B-A2CD-B666C97023C8}" srcOrd="0" destOrd="0" presId="urn:microsoft.com/office/officeart/2005/8/layout/cycle2"/>
    <dgm:cxn modelId="{471C1DF3-D579-AC4C-99C6-AEFEABB2F0B4}" srcId="{C5333C24-396E-1B43-8E2D-3D80F2204C64}" destId="{215E0D80-8ADF-E643-B102-7EF8DAC5C4C0}" srcOrd="0" destOrd="0" parTransId="{2D90E004-D46B-F742-990D-124A139F2B38}" sibTransId="{3811DB7B-E1C2-0640-8150-B0AE55F984C4}"/>
    <dgm:cxn modelId="{CDFB1A4B-A772-A54B-A48F-6DB078108B70}" type="presOf" srcId="{3811DB7B-E1C2-0640-8150-B0AE55F984C4}" destId="{6063C8E6-A536-1743-A490-AD6457C28DF3}" srcOrd="1" destOrd="0" presId="urn:microsoft.com/office/officeart/2005/8/layout/cycle2"/>
    <dgm:cxn modelId="{60667E65-47EE-DF48-96E3-2AC5EFC3907C}" type="presOf" srcId="{ACBAD19B-2E29-114F-92C3-D2FD700D6E59}" destId="{6670ADB4-D772-2A45-A403-7E6CDFB510BD}" srcOrd="0" destOrd="0" presId="urn:microsoft.com/office/officeart/2005/8/layout/cycle2"/>
    <dgm:cxn modelId="{371BC73B-4278-ED4A-B450-AF7AF7FFFC46}" type="presParOf" srcId="{F531D6B5-CD17-474B-A2CD-B666C97023C8}" destId="{C5B4202A-C297-3347-8978-24FA86DA3C7A}" srcOrd="0" destOrd="0" presId="urn:microsoft.com/office/officeart/2005/8/layout/cycle2"/>
    <dgm:cxn modelId="{669CB187-3505-194D-95D1-8C3A6E52392D}" type="presParOf" srcId="{F531D6B5-CD17-474B-A2CD-B666C97023C8}" destId="{220BC106-8646-854C-A4E8-340D882F324D}" srcOrd="1" destOrd="0" presId="urn:microsoft.com/office/officeart/2005/8/layout/cycle2"/>
    <dgm:cxn modelId="{3C30EE22-1387-5746-B951-BC298ECF59E8}" type="presParOf" srcId="{220BC106-8646-854C-A4E8-340D882F324D}" destId="{6063C8E6-A536-1743-A490-AD6457C28DF3}" srcOrd="0" destOrd="0" presId="urn:microsoft.com/office/officeart/2005/8/layout/cycle2"/>
    <dgm:cxn modelId="{5BBEEC85-ACE1-8C49-AC15-E5AAB319C311}" type="presParOf" srcId="{F531D6B5-CD17-474B-A2CD-B666C97023C8}" destId="{34653D66-AC42-8C49-8406-58D2F9A5D857}" srcOrd="2" destOrd="0" presId="urn:microsoft.com/office/officeart/2005/8/layout/cycle2"/>
    <dgm:cxn modelId="{CC139F3F-15A6-8E4D-8DC5-112E5789BC05}" type="presParOf" srcId="{F531D6B5-CD17-474B-A2CD-B666C97023C8}" destId="{91052A97-5028-774F-9D22-43406EA286F4}" srcOrd="3" destOrd="0" presId="urn:microsoft.com/office/officeart/2005/8/layout/cycle2"/>
    <dgm:cxn modelId="{1247FDD9-F079-4148-9D1A-5C4E8524E1F8}" type="presParOf" srcId="{91052A97-5028-774F-9D22-43406EA286F4}" destId="{BB5B4C58-2942-4A44-8ED8-2F9E99C17664}" srcOrd="0" destOrd="0" presId="urn:microsoft.com/office/officeart/2005/8/layout/cycle2"/>
    <dgm:cxn modelId="{AAE335FD-F06D-B14E-83AC-4A2B2B718ED6}" type="presParOf" srcId="{F531D6B5-CD17-474B-A2CD-B666C97023C8}" destId="{479923CB-868F-C546-B0A7-86B76B023E63}" srcOrd="4" destOrd="0" presId="urn:microsoft.com/office/officeart/2005/8/layout/cycle2"/>
    <dgm:cxn modelId="{ED715F61-2383-E340-A3E9-6F80A76F99FE}" type="presParOf" srcId="{F531D6B5-CD17-474B-A2CD-B666C97023C8}" destId="{A88CFC23-B9C4-F843-94A4-EDB6836D6FA9}" srcOrd="5" destOrd="0" presId="urn:microsoft.com/office/officeart/2005/8/layout/cycle2"/>
    <dgm:cxn modelId="{89833E22-1385-8149-B17D-B39525FBE95C}" type="presParOf" srcId="{A88CFC23-B9C4-F843-94A4-EDB6836D6FA9}" destId="{AE37B6C9-5184-CF47-9F47-5C75346C3A45}" srcOrd="0" destOrd="0" presId="urn:microsoft.com/office/officeart/2005/8/layout/cycle2"/>
    <dgm:cxn modelId="{B1DB0EC6-C9B1-DB4F-B833-D34EFD9AA69A}" type="presParOf" srcId="{F531D6B5-CD17-474B-A2CD-B666C97023C8}" destId="{E552730B-27B8-AC46-976C-1E97EDBE7572}" srcOrd="6" destOrd="0" presId="urn:microsoft.com/office/officeart/2005/8/layout/cycle2"/>
    <dgm:cxn modelId="{39FB635B-80B3-3541-8D45-D5FE073EF007}" type="presParOf" srcId="{F531D6B5-CD17-474B-A2CD-B666C97023C8}" destId="{5C3D030D-5BBC-2248-8DC6-AD1613029280}" srcOrd="7" destOrd="0" presId="urn:microsoft.com/office/officeart/2005/8/layout/cycle2"/>
    <dgm:cxn modelId="{F958740C-494D-804B-A8D2-C02425BD6254}" type="presParOf" srcId="{5C3D030D-5BBC-2248-8DC6-AD1613029280}" destId="{05D7D974-E391-2D4E-9C13-0A8553460D0B}" srcOrd="0" destOrd="0" presId="urn:microsoft.com/office/officeart/2005/8/layout/cycle2"/>
    <dgm:cxn modelId="{7BACA2A1-820D-D349-A823-8E703D64A667}" type="presParOf" srcId="{F531D6B5-CD17-474B-A2CD-B666C97023C8}" destId="{4D823752-AB46-A64C-A9A8-D16D41AF203D}" srcOrd="8" destOrd="0" presId="urn:microsoft.com/office/officeart/2005/8/layout/cycle2"/>
    <dgm:cxn modelId="{F8D80314-D3E3-154E-BE69-AED5B116BD25}" type="presParOf" srcId="{F531D6B5-CD17-474B-A2CD-B666C97023C8}" destId="{6670ADB4-D772-2A45-A403-7E6CDFB510BD}" srcOrd="9" destOrd="0" presId="urn:microsoft.com/office/officeart/2005/8/layout/cycle2"/>
    <dgm:cxn modelId="{2B354BF4-D8C4-494C-83BF-17D91B90C2CD}" type="presParOf" srcId="{6670ADB4-D772-2A45-A403-7E6CDFB510BD}" destId="{BC6CE76A-03C0-E444-AB34-9B56A985AE7A}" srcOrd="0" destOrd="0" presId="urn:microsoft.com/office/officeart/2005/8/layout/cycle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4202A-C297-3347-8978-24FA86DA3C7A}">
      <dsp:nvSpPr>
        <dsp:cNvPr id="0" name=""/>
        <dsp:cNvSpPr/>
      </dsp:nvSpPr>
      <dsp:spPr>
        <a:xfrm>
          <a:off x="3239367" y="272170"/>
          <a:ext cx="1079271" cy="1079271"/>
        </a:xfrm>
        <a:prstGeom prst="ellipse">
          <a:avLst/>
        </a:prstGeom>
        <a:solidFill>
          <a:srgbClr val="A22D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kern="1200" dirty="0" smtClean="0">
              <a:solidFill>
                <a:srgbClr val="C0C0C0"/>
              </a:solidFill>
            </a:rPr>
            <a:t> </a:t>
          </a:r>
          <a:endParaRPr lang="es-ES" sz="4600" kern="1200" dirty="0">
            <a:solidFill>
              <a:srgbClr val="C0C0C0"/>
            </a:solidFill>
          </a:endParaRPr>
        </a:p>
      </dsp:txBody>
      <dsp:txXfrm>
        <a:off x="3397423" y="430226"/>
        <a:ext cx="763159" cy="763159"/>
      </dsp:txXfrm>
    </dsp:sp>
    <dsp:sp modelId="{220BC106-8646-854C-A4E8-340D882F324D}">
      <dsp:nvSpPr>
        <dsp:cNvPr id="0" name=""/>
        <dsp:cNvSpPr/>
      </dsp:nvSpPr>
      <dsp:spPr>
        <a:xfrm rot="2137151">
          <a:off x="4359951" y="1194124"/>
          <a:ext cx="583370" cy="4857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4373583" y="1248837"/>
        <a:ext cx="437649" cy="291442"/>
      </dsp:txXfrm>
    </dsp:sp>
    <dsp:sp modelId="{34653D66-AC42-8C49-8406-58D2F9A5D857}">
      <dsp:nvSpPr>
        <dsp:cNvPr id="0" name=""/>
        <dsp:cNvSpPr/>
      </dsp:nvSpPr>
      <dsp:spPr>
        <a:xfrm>
          <a:off x="5011478" y="1541774"/>
          <a:ext cx="1079271" cy="1079271"/>
        </a:xfrm>
        <a:prstGeom prst="ellipse">
          <a:avLst/>
        </a:prstGeom>
        <a:solidFill>
          <a:srgbClr val="A22D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kern="1200" dirty="0" smtClean="0">
              <a:solidFill>
                <a:srgbClr val="C0C0C0"/>
              </a:solidFill>
            </a:rPr>
            <a:t> </a:t>
          </a:r>
          <a:endParaRPr lang="es-ES" sz="4600" kern="1200" dirty="0">
            <a:solidFill>
              <a:srgbClr val="C0C0C0"/>
            </a:solidFill>
          </a:endParaRPr>
        </a:p>
      </dsp:txBody>
      <dsp:txXfrm>
        <a:off x="5169534" y="1699830"/>
        <a:ext cx="763159" cy="763159"/>
      </dsp:txXfrm>
    </dsp:sp>
    <dsp:sp modelId="{91052A97-5028-774F-9D22-43406EA286F4}">
      <dsp:nvSpPr>
        <dsp:cNvPr id="0" name=""/>
        <dsp:cNvSpPr/>
      </dsp:nvSpPr>
      <dsp:spPr>
        <a:xfrm rot="6479984">
          <a:off x="4936010" y="2850251"/>
          <a:ext cx="572768" cy="4857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rot="10800000">
        <a:off x="5031385" y="2878103"/>
        <a:ext cx="427047" cy="291442"/>
      </dsp:txXfrm>
    </dsp:sp>
    <dsp:sp modelId="{479923CB-868F-C546-B0A7-86B76B023E63}">
      <dsp:nvSpPr>
        <dsp:cNvPr id="0" name=""/>
        <dsp:cNvSpPr/>
      </dsp:nvSpPr>
      <dsp:spPr>
        <a:xfrm>
          <a:off x="4344021" y="3596027"/>
          <a:ext cx="1079271" cy="1079271"/>
        </a:xfrm>
        <a:prstGeom prst="ellipse">
          <a:avLst/>
        </a:prstGeom>
        <a:solidFill>
          <a:srgbClr val="A22D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kern="1200" dirty="0" smtClean="0">
              <a:solidFill>
                <a:srgbClr val="C0C0C0"/>
              </a:solidFill>
            </a:rPr>
            <a:t> </a:t>
          </a:r>
          <a:endParaRPr lang="es-ES" sz="4600" kern="1200" dirty="0">
            <a:solidFill>
              <a:srgbClr val="C0C0C0"/>
            </a:solidFill>
          </a:endParaRPr>
        </a:p>
      </dsp:txBody>
      <dsp:txXfrm>
        <a:off x="4502077" y="3754083"/>
        <a:ext cx="763159" cy="763159"/>
      </dsp:txXfrm>
    </dsp:sp>
    <dsp:sp modelId="{A88CFC23-B9C4-F843-94A4-EDB6836D6FA9}">
      <dsp:nvSpPr>
        <dsp:cNvPr id="0" name=""/>
        <dsp:cNvSpPr/>
      </dsp:nvSpPr>
      <dsp:spPr>
        <a:xfrm rot="10800000">
          <a:off x="3496494" y="3892794"/>
          <a:ext cx="598919" cy="4857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rot="10800000">
        <a:off x="3642215" y="3989941"/>
        <a:ext cx="453198" cy="291442"/>
      </dsp:txXfrm>
    </dsp:sp>
    <dsp:sp modelId="{E552730B-27B8-AC46-976C-1E97EDBE7572}">
      <dsp:nvSpPr>
        <dsp:cNvPr id="0" name=""/>
        <dsp:cNvSpPr/>
      </dsp:nvSpPr>
      <dsp:spPr>
        <a:xfrm>
          <a:off x="2134713" y="3596027"/>
          <a:ext cx="1079271" cy="1079271"/>
        </a:xfrm>
        <a:prstGeom prst="ellipse">
          <a:avLst/>
        </a:prstGeom>
        <a:solidFill>
          <a:srgbClr val="A22D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kern="1200" smtClean="0">
              <a:solidFill>
                <a:srgbClr val="C0C0C0"/>
              </a:solidFill>
            </a:rPr>
            <a:t> </a:t>
          </a:r>
          <a:endParaRPr lang="es-ES" sz="4600" kern="1200" dirty="0">
            <a:solidFill>
              <a:srgbClr val="C0C0C0"/>
            </a:solidFill>
          </a:endParaRPr>
        </a:p>
      </dsp:txBody>
      <dsp:txXfrm>
        <a:off x="2292769" y="3754083"/>
        <a:ext cx="763159" cy="763159"/>
      </dsp:txXfrm>
    </dsp:sp>
    <dsp:sp modelId="{5C3D030D-5BBC-2248-8DC6-AD1613029280}">
      <dsp:nvSpPr>
        <dsp:cNvPr id="0" name=""/>
        <dsp:cNvSpPr/>
      </dsp:nvSpPr>
      <dsp:spPr>
        <a:xfrm rot="15305714">
          <a:off x="2097279" y="2844287"/>
          <a:ext cx="595979" cy="4857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rot="10800000">
        <a:off x="2188880" y="3011843"/>
        <a:ext cx="450258" cy="291442"/>
      </dsp:txXfrm>
    </dsp:sp>
    <dsp:sp modelId="{4D823752-AB46-A64C-A9A8-D16D41AF203D}">
      <dsp:nvSpPr>
        <dsp:cNvPr id="0" name=""/>
        <dsp:cNvSpPr/>
      </dsp:nvSpPr>
      <dsp:spPr>
        <a:xfrm>
          <a:off x="1567876" y="1466413"/>
          <a:ext cx="1079271" cy="1079271"/>
        </a:xfrm>
        <a:prstGeom prst="ellipse">
          <a:avLst/>
        </a:prstGeom>
        <a:solidFill>
          <a:srgbClr val="A22D3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s-ES" sz="4600" kern="1200" dirty="0" smtClean="0">
              <a:solidFill>
                <a:srgbClr val="C0C0C0"/>
              </a:solidFill>
            </a:rPr>
            <a:t> </a:t>
          </a:r>
          <a:endParaRPr lang="es-ES" sz="4600" kern="1200" dirty="0">
            <a:solidFill>
              <a:srgbClr val="C0C0C0"/>
            </a:solidFill>
          </a:endParaRPr>
        </a:p>
      </dsp:txBody>
      <dsp:txXfrm>
        <a:off x="1725932" y="1624469"/>
        <a:ext cx="763159" cy="763159"/>
      </dsp:txXfrm>
    </dsp:sp>
    <dsp:sp modelId="{6670ADB4-D772-2A45-A403-7E6CDFB510BD}">
      <dsp:nvSpPr>
        <dsp:cNvPr id="0" name=""/>
        <dsp:cNvSpPr/>
      </dsp:nvSpPr>
      <dsp:spPr>
        <a:xfrm rot="19467302">
          <a:off x="2672978" y="1174561"/>
          <a:ext cx="516758" cy="485736"/>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2686555" y="1314065"/>
        <a:ext cx="371037" cy="29144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12/2/14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12/2/14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 Id="rId3" Type="http://schemas.openxmlformats.org/officeDocument/2006/relationships/hyperlink" Target="http://www.codovation.com/2012/06/effective-steps-to-reduce-technical-debt-an-agile-approach/"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www.scrumalliance.org/community/articles/2008/february/reducing-the-test-automation-defic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jimhighsmith.com/beyond-scope-schedule-and-cost-the-agile-triangl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www.amazon.com/Agile-Project-Management-Creating-Innovative/dp/0321658396/ref=ed_oe_p"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dirty="0" smtClean="0"/>
              <a:t>http://www.dhmedia.com.au/article/10-famous-drupal-websites</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a:t>
            </a:r>
            <a:r>
              <a:rPr lang="es-PE" b="1" dirty="0" smtClean="0">
                <a:latin typeface="Novecento wide Book" pitchFamily="50" charset="0"/>
              </a:rPr>
              <a:t>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24657" y="288000"/>
            <a:ext cx="9033033"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¿POR QUE NOS DEBE PREOCUPAR?</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1197226711"/>
              </p:ext>
            </p:extLst>
          </p:nvPr>
        </p:nvGraphicFramePr>
        <p:xfrm>
          <a:off x="1570383"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smtClean="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83154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r>
              <a:rPr lang="es-PE" sz="2400" dirty="0" smtClean="0">
                <a:solidFill>
                  <a:schemeClr val="accent2"/>
                </a:solidFill>
              </a:rPr>
              <a:t>? </a:t>
            </a:r>
            <a:r>
              <a:rPr lang="es-PE" sz="2400" dirty="0" smtClean="0">
                <a:solidFill>
                  <a:schemeClr val="accent2"/>
                </a:solidFill>
              </a:rPr>
              <a:t>El c</a:t>
            </a:r>
            <a:r>
              <a:rPr lang="es-PE" sz="2400" dirty="0" smtClean="0">
                <a:solidFill>
                  <a:schemeClr val="accent2"/>
                </a:solidFill>
              </a:rPr>
              <a:t>ódigo tiene pruebas?</a:t>
            </a:r>
          </a:p>
          <a:p>
            <a:pPr marL="285750" indent="-285750">
              <a:lnSpc>
                <a:spcPct val="150000"/>
              </a:lnSpc>
              <a:buFont typeface="Arial" pitchFamily="34" charset="0"/>
              <a:buChar char="•"/>
            </a:pPr>
            <a:r>
              <a:rPr lang="es-PE" sz="2400" dirty="0" smtClean="0">
                <a:solidFill>
                  <a:schemeClr val="accent2"/>
                </a:solidFill>
              </a:rPr>
              <a:t>Hay un objetivo que nos permita aprender?</a:t>
            </a:r>
            <a:endParaRPr lang="es-PE" sz="2400"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a:t>
            </a:r>
            <a:r>
              <a:rPr lang="es-PE" sz="2400" dirty="0" smtClean="0">
                <a:solidFill>
                  <a:schemeClr val="accent2"/>
                </a:solidFill>
              </a:rPr>
              <a:t>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latin typeface="Novecento wide Book" pitchFamily="50" charset="0"/>
              </a:rPr>
              <a:t>EL PROBLEMA </a:t>
            </a:r>
            <a:br>
              <a:rPr lang="es-PE" sz="3600" b="1" dirty="0" smtClean="0">
                <a:latin typeface="Novecento wide Book" pitchFamily="50" charset="0"/>
              </a:rPr>
            </a:br>
            <a:r>
              <a:rPr lang="es-PE" sz="3600" b="1" dirty="0" smtClean="0">
                <a:latin typeface="Novecento wide Book" pitchFamily="50" charset="0"/>
              </a:rPr>
              <a:t>NO ES ELIMINAR LA DEUDA </a:t>
            </a:r>
            <a:br>
              <a:rPr lang="es-PE" sz="3600" b="1" dirty="0" smtClean="0">
                <a:latin typeface="Novecento wide Book" pitchFamily="50" charset="0"/>
              </a:rPr>
            </a:br>
            <a:r>
              <a:rPr lang="es-PE" sz="3600" b="1" dirty="0" smtClean="0">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3933112" y="835375"/>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4000" b="1" dirty="0" smtClean="0">
                <a:solidFill>
                  <a:schemeClr val="accent2"/>
                </a:solidFill>
                <a:latin typeface="+mj-lt"/>
                <a:ea typeface="ヒラギノ角ゴ ProN W6" charset="0"/>
                <a:cs typeface="ヒラギノ角ゴ ProN W6" charset="0"/>
                <a:sym typeface="Lucida Grande" charset="0"/>
              </a:rPr>
              <a:t/>
            </a:r>
            <a:br>
              <a:rPr lang="en-US" altLang="es-PE" sz="4000" b="1" dirty="0" smtClean="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74" y="1172075"/>
            <a:ext cx="2889408" cy="2889408"/>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692" y="226060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916" y="2204495"/>
            <a:ext cx="576000" cy="3979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r="13820"/>
          <a:stretch/>
        </p:blipFill>
        <p:spPr>
          <a:xfrm>
            <a:off x="708229" y="4254732"/>
            <a:ext cx="7880342" cy="1555531"/>
          </a:xfrm>
          <a:prstGeom prst="rect">
            <a:avLst/>
          </a:prstGeom>
        </p:spPr>
      </p:pic>
      <p:sp>
        <p:nvSpPr>
          <p:cNvPr id="13" name="Text Box 2"/>
          <p:cNvSpPr txBox="1">
            <a:spLocks noChangeArrowheads="1"/>
          </p:cNvSpPr>
          <p:nvPr/>
        </p:nvSpPr>
        <p:spPr bwMode="auto">
          <a:xfrm>
            <a:off x="5412733" y="309611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45234" y="3335298"/>
            <a:ext cx="724978" cy="724978"/>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17043" y="3112102"/>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a:spLocks noChangeAspect="1"/>
          </p:cNvSpPr>
          <p:nvPr/>
        </p:nvSpPr>
        <p:spPr>
          <a:xfrm>
            <a:off x="3600266" y="2823338"/>
            <a:ext cx="1943156" cy="1943048"/>
          </a:xfrm>
          <a:prstGeom prst="ellipse">
            <a:avLst/>
          </a:prstGeom>
          <a:noFill/>
          <a:ln w="101600" cmpd="sng">
            <a:solidFill>
              <a:srgbClr val="AAB5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a:t>
            </a:r>
            <a:r>
              <a:rPr lang="es-PE" b="1" dirty="0" smtClean="0">
                <a:latin typeface="Novecento wide Book" pitchFamily="50" charset="0"/>
              </a:rPr>
              <a:t>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a:solidFill>
            <a:srgbClr val="AAB5C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518173"/>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5843442" y="4094781"/>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3653252" y="5413983"/>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518173"/>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480" y="3101140"/>
            <a:ext cx="272459" cy="612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854" y="3101140"/>
            <a:ext cx="272459" cy="612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9190" y="3780224"/>
            <a:ext cx="272459" cy="612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523" y="3780224"/>
            <a:ext cx="272459" cy="612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937" y="3780224"/>
            <a:ext cx="272459" cy="612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431" y="3780224"/>
            <a:ext cx="272459" cy="612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758" y="3101140"/>
            <a:ext cx="272459" cy="612000"/>
          </a:xfrm>
          <a:prstGeom prst="rect">
            <a:avLst/>
          </a:prstGeom>
        </p:spPr>
      </p:pic>
      <p:grpSp>
        <p:nvGrpSpPr>
          <p:cNvPr id="35" name="65 Grupo"/>
          <p:cNvGrpSpPr/>
          <p:nvPr/>
        </p:nvGrpSpPr>
        <p:grpSpPr>
          <a:xfrm>
            <a:off x="1426024" y="4099234"/>
            <a:ext cx="1800000" cy="936000"/>
            <a:chOff x="1143149" y="4129398"/>
            <a:chExt cx="2009833" cy="1181429"/>
          </a:xfrm>
        </p:grpSpPr>
        <p:sp>
          <p:nvSpPr>
            <p:cNvPr id="36"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38"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Planificar y Experimentar</a:t>
              </a:r>
              <a:endParaRPr lang="es-PE" sz="2000" kern="1200" dirty="0"/>
            </a:p>
          </p:txBody>
        </p:sp>
      </p:grpSp>
      <p:grpSp>
        <p:nvGrpSpPr>
          <p:cNvPr id="42" name="63 Grupo"/>
          <p:cNvGrpSpPr/>
          <p:nvPr/>
        </p:nvGrpSpPr>
        <p:grpSpPr>
          <a:xfrm>
            <a:off x="3918569" y="2638404"/>
            <a:ext cx="1309216" cy="369870"/>
            <a:chOff x="4591177" y="1624259"/>
            <a:chExt cx="2009833" cy="1181429"/>
          </a:xfrm>
          <a:solidFill>
            <a:srgbClr val="FF0000"/>
          </a:solidFill>
        </p:grpSpPr>
        <p:sp>
          <p:nvSpPr>
            <p:cNvPr id="43"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44"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Negocio</a:t>
              </a:r>
              <a:endParaRPr lang="es-PE" sz="2000" kern="1200" dirty="0">
                <a:solidFill>
                  <a:schemeClr val="bg1"/>
                </a:solidFill>
              </a:endParaRPr>
            </a:p>
          </p:txBody>
        </p:sp>
      </p:grpSp>
      <p:grpSp>
        <p:nvGrpSpPr>
          <p:cNvPr id="46" name="63 Grupo"/>
          <p:cNvGrpSpPr/>
          <p:nvPr/>
        </p:nvGrpSpPr>
        <p:grpSpPr>
          <a:xfrm>
            <a:off x="3935342" y="4529191"/>
            <a:ext cx="1309216" cy="369870"/>
            <a:chOff x="4591177" y="1624259"/>
            <a:chExt cx="2009833" cy="1181429"/>
          </a:xfrm>
          <a:solidFill>
            <a:srgbClr val="00B050"/>
          </a:solidFill>
        </p:grpSpPr>
        <p:sp>
          <p:nvSpPr>
            <p:cNvPr id="51" name="73 Rectángulo redondeado"/>
            <p:cNvSpPr/>
            <p:nvPr/>
          </p:nvSpPr>
          <p:spPr>
            <a:xfrm>
              <a:off x="4591177" y="1624259"/>
              <a:ext cx="2009833" cy="1181429"/>
            </a:xfrm>
            <a:prstGeom prst="roundRect">
              <a:avLst/>
            </a:prstGeom>
            <a:grpFill/>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52" name="74 Rectángulo"/>
            <p:cNvSpPr/>
            <p:nvPr/>
          </p:nvSpPr>
          <p:spPr>
            <a:xfrm>
              <a:off x="4648850" y="1681932"/>
              <a:ext cx="1894487" cy="1066083"/>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solidFill>
                    <a:schemeClr val="bg1"/>
                  </a:solidFill>
                </a:rPr>
                <a:t>Dev Team</a:t>
              </a:r>
              <a:endParaRPr lang="es-PE" sz="2000" kern="1200" dirty="0">
                <a:solidFill>
                  <a:schemeClr val="bg1"/>
                </a:solidFill>
              </a:endParaRPr>
            </a:p>
          </p:txBody>
        </p:sp>
      </p:grpSp>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6 Rectángulo"/>
          <p:cNvSpPr/>
          <p:nvPr/>
        </p:nvSpPr>
        <p:spPr>
          <a:xfrm>
            <a:off x="0" y="0"/>
            <a:ext cx="9144000" cy="112193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Y EDUCAR</a:t>
            </a:r>
            <a:endParaRPr lang="es-PE" b="1" dirty="0">
              <a:latin typeface="Novecento wide Book" pitchFamily="50" charset="0"/>
            </a:endParaRPr>
          </a:p>
        </p:txBody>
      </p:sp>
      <p:pic>
        <p:nvPicPr>
          <p:cNvPr id="34"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Tree>
    <p:extLst>
      <p:ext uri="{BB962C8B-B14F-4D97-AF65-F5344CB8AC3E}">
        <p14:creationId xmlns:p14="http://schemas.microsoft.com/office/powerpoint/2010/main" val="298791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smtClean="0">
                <a:latin typeface="Novecento wide Book" pitchFamily="50" charset="0"/>
              </a:rPr>
              <a:t>PRODUCT 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a:t>
            </a:r>
            <a:br>
              <a:rPr lang="es-PE" sz="3800" b="1" dirty="0" smtClean="0">
                <a:latin typeface="Novecento wide Book" pitchFamily="50" charset="0"/>
              </a:rPr>
            </a:br>
            <a:r>
              <a:rPr lang="es-PE" sz="3800" b="1" dirty="0" smtClean="0">
                <a:latin typeface="Novecento wide Book" pitchFamily="50" charset="0"/>
              </a:rPr>
              <a:t>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 Y</a:t>
            </a:r>
            <a:br>
              <a:rPr lang="es-PE" dirty="0" smtClean="0"/>
            </a:br>
            <a:r>
              <a:rPr lang="es-PE" dirty="0" smtClean="0"/>
              <a:t>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a:t>
            </a:r>
            <a:r>
              <a:rPr lang="es-PE" b="1" dirty="0" smtClean="0">
                <a:latin typeface="Novecento wide Book" pitchFamily="50" charset="0"/>
              </a:rPr>
              <a:t>ÉTRICAS DE CÓDIGO</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dirty="0" smtClean="0"/>
              <a:t>VELOCITY &amp; BUGS</a:t>
            </a:r>
            <a:endParaRPr lang="es-PE" dirty="0"/>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DRUPAL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mc:Choice xmlns:p14="http://schemas.microsoft.com/office/powerpoint/2010/main" Requires="p14">
      <p:transition p14:dur="1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PULL 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44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a:t>
            </a:r>
            <a:r>
              <a:rPr lang="es-PE" b="1" dirty="0" smtClean="0">
                <a:solidFill>
                  <a:schemeClr val="tx1"/>
                </a:solidFill>
                <a:latin typeface="Novecento wide Book" pitchFamily="50" charset="0"/>
              </a:rPr>
              <a:t>EL </a:t>
            </a:r>
            <a:r>
              <a:rPr lang="es-PE" b="1" dirty="0" smtClean="0">
                <a:solidFill>
                  <a:schemeClr val="tx1"/>
                </a:solidFill>
                <a:latin typeface="Novecento wide Book" pitchFamily="50" charset="0"/>
              </a:rPr>
              <a:t>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822198" y="1087722"/>
            <a:ext cx="4856691" cy="4856691"/>
          </a:xfrm>
          <a:prstGeom prst="rect">
            <a:avLst/>
          </a:prstGeom>
          <a:noFill/>
          <a:ln>
            <a:noFill/>
          </a:ln>
        </p:spPr>
      </p:pic>
      <p:sp>
        <p:nvSpPr>
          <p:cNvPr id="7" name="6 CuadroTexto"/>
          <p:cNvSpPr txBox="1"/>
          <p:nvPr/>
        </p:nvSpPr>
        <p:spPr>
          <a:xfrm>
            <a:off x="502751" y="1087722"/>
            <a:ext cx="3171493" cy="4124206"/>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r>
              <a:rPr lang="es-PE" sz="2400" dirty="0" smtClean="0">
                <a:solidFill>
                  <a:schemeClr val="accent2"/>
                </a:solidFill>
              </a:rPr>
              <a:t>.</a:t>
            </a:r>
          </a:p>
          <a:p>
            <a:endParaRPr lang="es-PE" sz="2400" dirty="0">
              <a:solidFill>
                <a:schemeClr val="accent2"/>
              </a:solidFill>
            </a:endParaRPr>
          </a:p>
          <a:p>
            <a:pPr marL="285750" indent="-285750">
              <a:buFont typeface="Arial"/>
              <a:buChar char="•"/>
            </a:pPr>
            <a:r>
              <a:rPr lang="es-PE" dirty="0" smtClean="0">
                <a:solidFill>
                  <a:schemeClr val="accent2"/>
                </a:solidFill>
              </a:rPr>
              <a:t>Casa Blanca</a:t>
            </a:r>
          </a:p>
          <a:p>
            <a:pPr marL="285750" indent="-285750">
              <a:buFont typeface="Arial"/>
              <a:buChar char="•"/>
            </a:pPr>
            <a:r>
              <a:rPr lang="es-PE" dirty="0" smtClean="0">
                <a:solidFill>
                  <a:schemeClr val="accent2"/>
                </a:solidFill>
              </a:rPr>
              <a:t>Warner Bross Records</a:t>
            </a:r>
            <a:endParaRPr lang="es-PE" dirty="0">
              <a:solidFill>
                <a:schemeClr val="accent2"/>
              </a:solidFill>
            </a:endParaRPr>
          </a:p>
          <a:p>
            <a:pPr marL="285750" indent="-285750">
              <a:buFont typeface="Arial"/>
              <a:buChar char="•"/>
            </a:pPr>
            <a:r>
              <a:rPr lang="es-PE" dirty="0" smtClean="0">
                <a:solidFill>
                  <a:schemeClr val="accent2"/>
                </a:solidFill>
              </a:rPr>
              <a:t>Emmy</a:t>
            </a:r>
          </a:p>
          <a:p>
            <a:pPr marL="285750" indent="-285750">
              <a:buFont typeface="Arial"/>
              <a:buChar char="•"/>
            </a:pPr>
            <a:r>
              <a:rPr lang="es-PE" dirty="0" smtClean="0">
                <a:solidFill>
                  <a:schemeClr val="accent2"/>
                </a:solidFill>
              </a:rPr>
              <a:t>Ubuntu</a:t>
            </a:r>
          </a:p>
          <a:p>
            <a:endParaRPr lang="es-PE" dirty="0" smtClean="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defPPr>
              <a:defRPr lang="en-US"/>
            </a:defPPr>
            <a:lvl1pPr algn="ctr">
              <a:lnSpc>
                <a:spcPct val="100000"/>
              </a:lnSpc>
              <a:spcBef>
                <a:spcPct val="0"/>
              </a:spcBef>
              <a:buNone/>
              <a:defRPr sz="4000" b="1" spc="-150">
                <a:effectLst>
                  <a:outerShdw dist="38100" dir="2700000" algn="ctr" rotWithShape="0">
                    <a:srgbClr val="000000">
                      <a:alpha val="15000"/>
                    </a:srgbClr>
                  </a:outerShdw>
                </a:effectLst>
                <a:latin typeface="Novecento wide Book" pitchFamily="50" charset="0"/>
                <a:ea typeface="+mj-ea"/>
                <a:cs typeface="+mj-cs"/>
              </a:defRPr>
            </a:lvl1pPr>
          </a:lstStyle>
          <a:p>
            <a:r>
              <a:rPr lang="es-PE" dirty="0"/>
              <a:t>DISTRIBUIR EN CADA SPRINT</a:t>
            </a:r>
            <a:endParaRPr lang="es-P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PLANIFICAR Y EXPERIMENTAR</a:t>
            </a:r>
            <a:endParaRPr lang="es-PE" dirty="0"/>
          </a:p>
        </p:txBody>
      </p:sp>
      <p:graphicFrame>
        <p:nvGraphicFramePr>
          <p:cNvPr id="2" name="Diagram 1"/>
          <p:cNvGraphicFramePr/>
          <p:nvPr>
            <p:extLst>
              <p:ext uri="{D42A27DB-BD31-4B8C-83A1-F6EECF244321}">
                <p14:modId xmlns:p14="http://schemas.microsoft.com/office/powerpoint/2010/main" val="2277040832"/>
              </p:ext>
            </p:extLst>
          </p:nvPr>
        </p:nvGraphicFramePr>
        <p:xfrm>
          <a:off x="870525" y="-94808"/>
          <a:ext cx="7378032" cy="476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tre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7287" y="1377429"/>
            <a:ext cx="2168348" cy="2263936"/>
          </a:xfrm>
          <a:prstGeom prst="rect">
            <a:avLst/>
          </a:prstGeom>
        </p:spPr>
      </p:pic>
    </p:spTree>
    <p:extLst>
      <p:ext uri="{BB962C8B-B14F-4D97-AF65-F5344CB8AC3E}">
        <p14:creationId xmlns:p14="http://schemas.microsoft.com/office/powerpoint/2010/main" val="67734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38685"/>
            <a:ext cx="8229600" cy="78462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TOYOTA KATA</a:t>
            </a:r>
            <a:endParaRPr lang="es-PE" b="1" dirty="0">
              <a:latin typeface="Novecento wide Book" pitchFamily="50" charset="0"/>
            </a:endParaRPr>
          </a:p>
        </p:txBody>
      </p:sp>
      <p:pic>
        <p:nvPicPr>
          <p:cNvPr id="2" name="Picture 1" descr="toyota kat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06" y="1208241"/>
            <a:ext cx="8996044" cy="5058355"/>
          </a:xfrm>
          <a:prstGeom prst="rect">
            <a:avLst/>
          </a:prstGeom>
          <a:ln>
            <a:noFill/>
          </a:ln>
          <a:effectLst>
            <a:softEdge rad="112500"/>
          </a:effectLst>
        </p:spPr>
      </p:pic>
    </p:spTree>
    <p:extLst>
      <p:ext uri="{BB962C8B-B14F-4D97-AF65-F5344CB8AC3E}">
        <p14:creationId xmlns:p14="http://schemas.microsoft.com/office/powerpoint/2010/main" val="5755867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a:t>
            </a:r>
            <a:r>
              <a:rPr lang="es-PE" b="1" dirty="0" smtClean="0">
                <a:latin typeface="Novecento wide Book" pitchFamily="50" charset="0"/>
              </a:rPr>
              <a:t>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1 Gráfico"/>
          <p:cNvGraphicFramePr>
            <a:graphicFrameLocks/>
          </p:cNvGraphicFramePr>
          <p:nvPr>
            <p:extLst>
              <p:ext uri="{D42A27DB-BD31-4B8C-83A1-F6EECF244321}">
                <p14:modId xmlns:p14="http://schemas.microsoft.com/office/powerpoint/2010/main" val="194311322"/>
              </p:ext>
            </p:extLst>
          </p:nvPr>
        </p:nvGraphicFramePr>
        <p:xfrm>
          <a:off x="975035" y="2736280"/>
          <a:ext cx="7310513" cy="4020006"/>
        </p:xfrm>
        <a:graphic>
          <a:graphicData uri="http://schemas.openxmlformats.org/drawingml/2006/chart">
            <c:chart xmlns:c="http://schemas.openxmlformats.org/drawingml/2006/chart" xmlns:r="http://schemas.openxmlformats.org/officeDocument/2006/relationships" r:id="rId3"/>
          </a:graphicData>
        </a:graphic>
      </p:graphicFrame>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DRUPAL</a:t>
            </a:r>
            <a:br>
              <a:rPr lang="es-PE" b="1" dirty="0" smtClean="0">
                <a:latin typeface="Novecento wide Book" pitchFamily="50" charset="0"/>
              </a:rPr>
            </a:br>
            <a:r>
              <a:rPr lang="es-PE" b="1" dirty="0" smtClean="0">
                <a:latin typeface="Novecento wide Book" pitchFamily="50" charset="0"/>
              </a:rPr>
              <a:t>RELEASE TIMELINE</a:t>
            </a:r>
            <a:endParaRPr lang="es-PE" b="1" dirty="0">
              <a:latin typeface="Novecento wide Book" pitchFamily="50" charset="0"/>
            </a:endParaRPr>
          </a:p>
        </p:txBody>
      </p:sp>
      <p:sp>
        <p:nvSpPr>
          <p:cNvPr id="3" name="2 Llamada rectangular"/>
          <p:cNvSpPr/>
          <p:nvPr/>
        </p:nvSpPr>
        <p:spPr>
          <a:xfrm>
            <a:off x="56696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92409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43660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194477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01837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399442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52707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5570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916782" y="2400373"/>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813316" y="1845960"/>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
        <p:nvSpPr>
          <p:cNvPr id="2" name="TextBox 1"/>
          <p:cNvSpPr txBox="1"/>
          <p:nvPr/>
        </p:nvSpPr>
        <p:spPr>
          <a:xfrm>
            <a:off x="-1763144" y="2268534"/>
            <a:ext cx="184666"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7" name="Text Box 2"/>
          <p:cNvSpPr txBox="1">
            <a:spLocks noChangeArrowheads="1"/>
          </p:cNvSpPr>
          <p:nvPr/>
        </p:nvSpPr>
        <p:spPr bwMode="auto">
          <a:xfrm>
            <a:off x="5104491" y="346598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8" name="Picture 7"/>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36992" y="3705168"/>
            <a:ext cx="724978" cy="72497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8801" y="3481972"/>
            <a:ext cx="381000" cy="381000"/>
          </a:xfrm>
          <a:prstGeom prst="rect">
            <a:avLst/>
          </a:prstGeom>
        </p:spPr>
      </p:pic>
      <p:sp>
        <p:nvSpPr>
          <p:cNvPr id="10" name="Rectangle 1"/>
          <p:cNvSpPr>
            <a:spLocks/>
          </p:cNvSpPr>
          <p:nvPr/>
        </p:nvSpPr>
        <p:spPr bwMode="auto">
          <a:xfrm>
            <a:off x="4339991" y="2302525"/>
            <a:ext cx="4602747" cy="73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3600" dirty="0">
                <a:solidFill>
                  <a:schemeClr val="accent2"/>
                </a:solidFill>
                <a:latin typeface="+mn-lt"/>
                <a:ea typeface="ヒラギノ角ゴ ProN W6" charset="0"/>
                <a:cs typeface="ヒラギノ角ゴ ProN W6" charset="0"/>
                <a:sym typeface="Lucida Grande" charset="0"/>
              </a:rPr>
              <a:t>ANGEL NÚÑEZ</a:t>
            </a:r>
            <a:endParaRPr lang="en-US" altLang="es-PE" sz="3600" dirty="0">
              <a:solidFill>
                <a:schemeClr val="accent2"/>
              </a:solidFill>
              <a:latin typeface="+mn-lt"/>
              <a:ea typeface="ヒラギノ角ゴ ProN W6" charset="0"/>
              <a:cs typeface="ヒラギノ角ゴ ProN W6" charset="0"/>
              <a:sym typeface="Lucida Grande" charset="0"/>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COST OF 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61802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i="1" dirty="0" smtClean="0">
                <a:solidFill>
                  <a:schemeClr val="accent2"/>
                </a:solidFill>
              </a:rPr>
              <a:t>Technical Debt </a:t>
            </a:r>
            <a:r>
              <a:rPr lang="en-US" sz="3200" i="1" dirty="0">
                <a:solidFill>
                  <a:schemeClr val="accent2"/>
                </a:solidFill>
              </a:rPr>
              <a:t>is  everything </a:t>
            </a:r>
            <a:r>
              <a:rPr lang="en-US" sz="3200" i="1" dirty="0" smtClean="0">
                <a:solidFill>
                  <a:schemeClr val="accent2"/>
                </a:solidFill>
              </a:rPr>
              <a:t>that makes </a:t>
            </a:r>
            <a:r>
              <a:rPr lang="en-US" sz="3200" i="1"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3782842" y="3957032"/>
            <a:ext cx="4943982"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err="1" smtClean="0">
                <a:solidFill>
                  <a:srgbClr val="FF0000"/>
                </a:solidFill>
              </a:rPr>
              <a:t>Autor</a:t>
            </a:r>
            <a:r>
              <a:rPr lang="en-US" b="1" dirty="0" smtClean="0">
                <a:solidFill>
                  <a:srgbClr val="FF0000"/>
                </a:solidFill>
              </a:rPr>
              <a:t> de "Lean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44251</TotalTime>
  <Words>8733</Words>
  <Application>Microsoft Macintosh PowerPoint</Application>
  <PresentationFormat>On-screen Show (4:3)</PresentationFormat>
  <Paragraphs>789</Paragraphs>
  <Slides>54</Slides>
  <Notes>54</Notes>
  <HiddenSlides>1</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Six 4:3 Light</vt:lpstr>
      <vt:lpstr>SOFTWARE DEBT QUÉ ES Y CÓMO  GESTIONARLO HOLÍSTICAMENTE</vt:lpstr>
      <vt:lpstr>PowerPoint Presentation</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PowerPoint Presentation</vt:lpstr>
      <vt:lpstr>TECHNICAL DEBT IS GOOD</vt:lpstr>
      <vt:lpstr>PowerPoint Presentation</vt:lpstr>
      <vt:lpstr>ENFRENTA LA CRUDA REALIDAD</vt:lpstr>
      <vt:lpstr>PowerPoint Presentation</vt:lpstr>
      <vt:lpstr>NO CAIGAS EN LA TRAMPA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PLANIFICAR Y EXPERIMENTAR</vt:lpstr>
      <vt:lpstr>PowerPoint Presentation</vt:lpstr>
      <vt:lpstr>INCLUIR LA CALIDAD EN LA GESTIÓN DEL PORTFOLIO</vt:lpstr>
      <vt:lpstr>PowerPoint Presentation</vt:lpstr>
      <vt:lpstr>PowerPoint Presentation</vt:lpstr>
      <vt:lpstr>PowerPoint Presentation</vt:lpstr>
      <vt:lpstr>MÉTRICA</vt:lpstr>
      <vt:lpstr>PowerPoint Presentation</vt:lpstr>
      <vt:lpstr>PowerPoint Presentation</vt:lpstr>
      <vt:lpstr>PowerPoint Presentation</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2152</cp:revision>
  <dcterms:created xsi:type="dcterms:W3CDTF">2006-08-16T00:00:00Z</dcterms:created>
  <dcterms:modified xsi:type="dcterms:W3CDTF">2014-12-04T00:17:51Z</dcterms:modified>
</cp:coreProperties>
</file>